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986" r:id="rId3"/>
    <p:sldId id="991" r:id="rId4"/>
    <p:sldId id="992" r:id="rId5"/>
    <p:sldId id="993" r:id="rId6"/>
    <p:sldId id="994" r:id="rId7"/>
    <p:sldId id="995" r:id="rId8"/>
    <p:sldId id="996" r:id="rId9"/>
    <p:sldId id="997" r:id="rId10"/>
    <p:sldId id="998" r:id="rId11"/>
    <p:sldId id="1004" r:id="rId12"/>
    <p:sldId id="999" r:id="rId13"/>
    <p:sldId id="1000" r:id="rId14"/>
    <p:sldId id="1001" r:id="rId15"/>
    <p:sldId id="1005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28C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108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2025/6/9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4 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Autumn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Period 3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Fun time—Song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8465"/>
            <a:ext cx="11485848" cy="406265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选出与下列对话相符的图片。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—What are those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—They’re oranges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—What are these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—They are pears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253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836712"/>
            <a:ext cx="7867044" cy="73982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638" y="2204864"/>
            <a:ext cx="9793088" cy="1277359"/>
          </a:xfrm>
          <a:prstGeom prst="rect">
            <a:avLst/>
          </a:prstGeom>
        </p:spPr>
      </p:pic>
      <p:sp>
        <p:nvSpPr>
          <p:cNvPr id="5" name="内容占位符 3"/>
          <p:cNvSpPr txBox="1">
            <a:spLocks/>
          </p:cNvSpPr>
          <p:nvPr/>
        </p:nvSpPr>
        <p:spPr bwMode="auto">
          <a:xfrm>
            <a:off x="550590" y="406829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oranges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橙子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与图片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514014" y="544522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pears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梨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与图片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74012" y="359998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49940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647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8465"/>
            <a:ext cx="11485848" cy="406265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选出与下列对话相符的图片。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—Look at the apples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—They are red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—Look at the pumpkin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—It’s so big.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253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836712"/>
            <a:ext cx="7867044" cy="73982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638" y="2204864"/>
            <a:ext cx="9793088" cy="1277359"/>
          </a:xfrm>
          <a:prstGeom prst="rect">
            <a:avLst/>
          </a:prstGeom>
        </p:spPr>
      </p:pic>
      <p:sp>
        <p:nvSpPr>
          <p:cNvPr id="5" name="内容占位符 5"/>
          <p:cNvSpPr txBox="1">
            <a:spLocks/>
          </p:cNvSpPr>
          <p:nvPr/>
        </p:nvSpPr>
        <p:spPr bwMode="auto">
          <a:xfrm>
            <a:off x="514014" y="414030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apples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苹果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与图片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514014" y="550845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pumpkin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与图片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357301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49940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566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132" y="1458655"/>
            <a:ext cx="8136904" cy="52387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61740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根据图片及句意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选择合适的单词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将下列对话补充完整。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pears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those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these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apples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are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What are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They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are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They are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km35.jpg" descr="id:214749256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91150" y="2005841"/>
            <a:ext cx="2502262" cy="936104"/>
          </a:xfrm>
          <a:prstGeom prst="rect">
            <a:avLst/>
          </a:prstGeom>
        </p:spPr>
      </p:pic>
      <p:pic>
        <p:nvPicPr>
          <p:cNvPr id="4" name="km36.jpg" descr="id:214749257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663158" y="3446001"/>
            <a:ext cx="1800200" cy="1032561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741552" y="2005841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mtClean="0">
                <a:cs typeface="宋体" panose="02010600030101010101" pitchFamily="2" charset="-122"/>
              </a:rPr>
              <a:t>③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596901" y="2581905"/>
            <a:ext cx="9060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宋体" panose="02010600030101010101" pitchFamily="2" charset="-122"/>
              </a:rPr>
              <a:t>⑥</a:t>
            </a:r>
            <a:r>
              <a:rPr lang="zh-CN" altLang="zh-CN" smtClean="0">
                <a:cs typeface="宋体" panose="02010600030101010101" pitchFamily="2" charset="-122"/>
              </a:rPr>
              <a:t>①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373400" y="3184935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mtClean="0">
                <a:cs typeface="宋体" panose="02010600030101010101" pitchFamily="2" charset="-122"/>
              </a:rPr>
              <a:t>②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317616" y="3184935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mtClean="0">
                <a:cs typeface="宋体" panose="02010600030101010101" pitchFamily="2" charset="-122"/>
              </a:rPr>
              <a:t>④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782838" y="3806041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宋体" panose="02010600030101010101" pitchFamily="2" charset="-122"/>
              </a:rPr>
              <a:t>⑤</a:t>
            </a:r>
            <a:endParaRPr lang="zh-CN" altLang="en-US"/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4503828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根据图片中梨和苹果以及手的位置可推知，句意为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那些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those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是什么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它们是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梨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pears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是什么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它们是苹果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apples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813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4982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阅读短文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判断句子正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Hello. I’m Liu Tao. I like apples. They are round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圆的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They are red. They are sweet. Look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 have five apples. This is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cousin,Lingling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She has four oranges. The oranges are orange. They are juicy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多汁的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 err="1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apples are round.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25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2283" y="910446"/>
            <a:ext cx="10149427" cy="718354"/>
          </a:xfrm>
          <a:prstGeom prst="rect">
            <a:avLst/>
          </a:prstGeom>
        </p:spPr>
      </p:pic>
      <p:sp>
        <p:nvSpPr>
          <p:cNvPr id="4" name="内容占位符 2"/>
          <p:cNvSpPr txBox="1">
            <a:spLocks/>
          </p:cNvSpPr>
          <p:nvPr/>
        </p:nvSpPr>
        <p:spPr bwMode="auto">
          <a:xfrm>
            <a:off x="514014" y="478837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 like apples. They are round.”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可知，苹果是圆的，故本题正确。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422108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5909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7217"/>
            <a:ext cx="11485848" cy="249299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 err="1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Tao has four apples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 err="1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Lingling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has five oranges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442006" y="190979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“I’m Liu Tao. ... I have five apples.”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可知，刘涛有五个苹果而不是四个，故本题错误。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442006" y="370999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“This is my cousin,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Lingling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She has four oranges.”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可知，玲玲有四个橙子而不是五个，故本题错误。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10408" y="1465620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10408" y="3212976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287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 err="1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Tao likes oranges.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dirty="0" err="1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oranges are juicy.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40574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“I’m Liu Tao. I like apples.”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可知，刘涛喜欢苹果而不是橙子，故本题错误。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42900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“The oranges are orange. They are juicy.”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可知，橙子是多汁的，故本题正确。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38400" y="877299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28736" y="280473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ea typeface="楷体" panose="02010609060101010101" pitchFamily="49" charset="-122"/>
              </a:rPr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586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3508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选出你所听到的句子。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What are these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</a:p>
          <a:p>
            <a:pPr indent="1793875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What are those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They’re apples.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</a:p>
          <a:p>
            <a:pPr indent="1793875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They’re pears.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246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052736"/>
            <a:ext cx="10313670" cy="5905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591150" y="2420888"/>
            <a:ext cx="28728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What are those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5632803" y="3645024"/>
            <a:ext cx="25506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They’re apples.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99798" y="23833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70334" y="364502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687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It’s cool.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</a:p>
          <a:p>
            <a:pPr indent="1793875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It’s autumn.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They’re pigs.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</a:p>
          <a:p>
            <a:pPr indent="1793875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They’re cows.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It’s so big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</a:p>
          <a:p>
            <a:pPr indent="1793875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They’re so big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03118" y="1340768"/>
            <a:ext cx="14873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It’s cool.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294492" y="2611034"/>
            <a:ext cx="23101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They’re cows.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5303118" y="4005064"/>
            <a:ext cx="27317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They’re so big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74012" y="132351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91264" y="258215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386104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4769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3198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根据图片及所给内容提示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选单词并抄写在四线三格内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fontAlgn="ctr"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dirty="0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font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—What are those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—They are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apple/apples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font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font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 err="1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 err="1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are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pear/pears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 like them very much.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5519142" y="3284984"/>
            <a:ext cx="1420495" cy="648335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2"/>
          <a:stretch>
            <a:fillRect/>
          </a:stretch>
        </p:blipFill>
        <p:spPr>
          <a:xfrm>
            <a:off x="2278782" y="4652873"/>
            <a:ext cx="1420495" cy="64833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934" y="1484784"/>
            <a:ext cx="3744416" cy="166098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573938" y="3281172"/>
            <a:ext cx="123142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000" dirty="0">
                <a:ea typeface="楷体" panose="02010609060101010101" pitchFamily="49" charset="-122"/>
              </a:rPr>
              <a:t>apples</a:t>
            </a:r>
            <a:endParaRPr lang="zh-CN" altLang="en-US" sz="30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34566" y="385227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图片显示一些苹果，所以名词用复数形式。故选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apples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399451" y="4657950"/>
            <a:ext cx="108234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000" dirty="0">
                <a:ea typeface="楷体" panose="02010609060101010101" pitchFamily="49" charset="-122"/>
              </a:rPr>
              <a:t>pears</a:t>
            </a:r>
            <a:endParaRPr lang="zh-CN" altLang="en-US" sz="30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34566" y="529243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图片显示一些梨子，所以名词用复数形式。故选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pears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5180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74049"/>
            <a:ext cx="11485848" cy="2031325"/>
          </a:xfrm>
        </p:spPr>
        <p:txBody>
          <a:bodyPr/>
          <a:lstStyle/>
          <a:p>
            <a:pPr font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 err="1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 err="1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have a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pumpkin/pumpkins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 is big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font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font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 err="1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 err="1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pig/pigs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fat. It has big ears.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2062758" y="2708657"/>
            <a:ext cx="1872208" cy="648335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2"/>
          <a:stretch>
            <a:fillRect/>
          </a:stretch>
        </p:blipFill>
        <p:spPr>
          <a:xfrm>
            <a:off x="1486694" y="4004801"/>
            <a:ext cx="1420495" cy="64833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0950" y="764704"/>
            <a:ext cx="3649216" cy="1735361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158773" y="2707020"/>
            <a:ext cx="167866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000" dirty="0">
                <a:ea typeface="楷体" panose="02010609060101010101" pitchFamily="49" charset="-122"/>
              </a:rPr>
              <a:t>pumpkin</a:t>
            </a:r>
            <a:endParaRPr lang="zh-CN" altLang="en-US" sz="30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320420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图片显示一个南瓜，用名词单数形式。故选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pumpkin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673991" y="4009878"/>
            <a:ext cx="69762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000" dirty="0">
                <a:ea typeface="楷体" panose="02010609060101010101" pitchFamily="49" charset="-122"/>
              </a:rPr>
              <a:t>pig</a:t>
            </a:r>
            <a:endParaRPr lang="zh-CN" altLang="en-US" sz="30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内容占位符 4"/>
          <p:cNvSpPr txBox="1">
            <a:spLocks/>
          </p:cNvSpPr>
          <p:nvPr/>
        </p:nvSpPr>
        <p:spPr bwMode="auto">
          <a:xfrm>
            <a:off x="360854" y="465313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图片显示一头猪，用名词单数形式。故选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pig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172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单项选择。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are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234888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442006" y="356424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2589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7345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They’re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pear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pears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 pear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99890" y="1816886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550590" y="298817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，是复数，故空格处也应填复数形式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pears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6657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1307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It’s autumn. It’s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warm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cold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cool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14014" y="241385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autumn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秋季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，秋季的气候特点是凉爽，英文表达为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“cool”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“warm”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温暖的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“cold”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寒冷的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124959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031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are apples. They are red.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That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This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These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91284" y="159429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586022" y="2764085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are,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所以空格处应使用复数形式的指示代词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6015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622</Words>
  <Application>Microsoft Office PowerPoint</Application>
  <PresentationFormat>自定义</PresentationFormat>
  <Paragraphs>115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2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347</cp:revision>
  <dcterms:created xsi:type="dcterms:W3CDTF">2020-11-06T05:24:00Z</dcterms:created>
  <dcterms:modified xsi:type="dcterms:W3CDTF">2025-06-09T12:03:50Z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